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61" r:id="rId3"/>
    <p:sldId id="257" r:id="rId4"/>
    <p:sldId id="264" r:id="rId5"/>
    <p:sldId id="263" r:id="rId6"/>
    <p:sldId id="265" r:id="rId7"/>
    <p:sldId id="266" r:id="rId8"/>
    <p:sldId id="267" r:id="rId9"/>
    <p:sldId id="268" r:id="rId10"/>
    <p:sldId id="269" r:id="rId11"/>
    <p:sldId id="271" r:id="rId12"/>
    <p:sldId id="272" r:id="rId13"/>
    <p:sldId id="273" r:id="rId14"/>
    <p:sldId id="275" r:id="rId15"/>
    <p:sldId id="274" r:id="rId16"/>
    <p:sldId id="276" r:id="rId17"/>
    <p:sldId id="277" r:id="rId18"/>
    <p:sldId id="278" r:id="rId19"/>
    <p:sldId id="279" r:id="rId20"/>
    <p:sldId id="280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CA8A7144-AB61-5742-BD33-E31FB6F09281}">
          <p14:sldIdLst>
            <p14:sldId id="258"/>
            <p14:sldId id="261"/>
            <p14:sldId id="257"/>
            <p14:sldId id="264"/>
            <p14:sldId id="263"/>
            <p14:sldId id="265"/>
            <p14:sldId id="266"/>
            <p14:sldId id="267"/>
            <p14:sldId id="268"/>
            <p14:sldId id="269"/>
            <p14:sldId id="271"/>
            <p14:sldId id="272"/>
            <p14:sldId id="273"/>
            <p14:sldId id="275"/>
            <p14:sldId id="274"/>
            <p14:sldId id="276"/>
            <p14:sldId id="277"/>
            <p14:sldId id="278"/>
            <p14:sldId id="279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5733"/>
    <a:srgbClr val="D9CF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3" autoAdjust="0"/>
    <p:restoredTop sz="94648"/>
  </p:normalViewPr>
  <p:slideViewPr>
    <p:cSldViewPr snapToGrid="0" snapToObjects="1">
      <p:cViewPr varScale="1">
        <p:scale>
          <a:sx n="106" d="100"/>
          <a:sy n="106" d="100"/>
        </p:scale>
        <p:origin x="184" y="7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84D9A-1029-0841-8141-70E6E79260DD}" type="datetimeFigureOut">
              <a:rPr lang="en-US" smtClean="0"/>
              <a:t>11/12/16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40560-171D-384B-82C2-470D4B60D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7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020570" y="3102702"/>
            <a:ext cx="1249786" cy="306413"/>
          </a:xfrm>
        </p:spPr>
        <p:txBody>
          <a:bodyPr>
            <a:noAutofit/>
          </a:bodyPr>
          <a:lstStyle>
            <a:lvl1pPr>
              <a:defRPr sz="10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020570" y="3102702"/>
            <a:ext cx="1249786" cy="306413"/>
          </a:xfrm>
        </p:spPr>
        <p:txBody>
          <a:bodyPr>
            <a:noAutofit/>
          </a:bodyPr>
          <a:lstStyle>
            <a:lvl1pPr>
              <a:defRPr sz="10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951970" y="1619330"/>
            <a:ext cx="4798949" cy="1517464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75002"/>
            <a:ext cx="6239986" cy="440654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75002"/>
            <a:ext cx="6239986" cy="440654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75002"/>
            <a:ext cx="6239986" cy="440654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12051" y="4125027"/>
            <a:ext cx="2155078" cy="72443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6974285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6974017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421372"/>
            <a:ext cx="6999856" cy="43541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11/12/16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D9CFB8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D9CFB8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D9CFB8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9CFB8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9CFB8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9CFB8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85733"/>
                </a:solidFill>
              </a:rPr>
              <a:t>Philippians 3:1-16</a:t>
            </a:r>
            <a:endParaRPr lang="en-US" dirty="0">
              <a:solidFill>
                <a:srgbClr val="985733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Reaching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Apprehend: “take” or “take hold of”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5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Giving the “Race Strategy”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Philippians 3:12-16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2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“But I follow after</a:t>
            </a:r>
            <a:r>
              <a:rPr lang="is-IS" dirty="0" smtClean="0"/>
              <a:t>…”</a:t>
            </a:r>
          </a:p>
          <a:p>
            <a:endParaRPr lang="en-US" dirty="0" smtClean="0"/>
          </a:p>
          <a:p>
            <a:r>
              <a:rPr lang="en-US" dirty="0" smtClean="0"/>
              <a:t>We are confronted with a decision to follow or not.</a:t>
            </a:r>
          </a:p>
          <a:p>
            <a:endParaRPr lang="en-US" dirty="0"/>
          </a:p>
          <a:p>
            <a:r>
              <a:rPr lang="en-US" dirty="0" smtClean="0"/>
              <a:t>Will we commit to the race?</a:t>
            </a:r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117293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is-IS" dirty="0" smtClean="0"/>
              <a:t>…</a:t>
            </a:r>
            <a:r>
              <a:rPr lang="en-US" dirty="0" smtClean="0"/>
              <a:t>I am apprehended of Christ Jesus</a:t>
            </a:r>
            <a:r>
              <a:rPr lang="is-IS" dirty="0" smtClean="0"/>
              <a:t>…”</a:t>
            </a:r>
          </a:p>
          <a:p>
            <a:endParaRPr lang="en-US" dirty="0" smtClean="0"/>
          </a:p>
          <a:p>
            <a:r>
              <a:rPr lang="en-US" dirty="0" smtClean="0"/>
              <a:t>We must recognize that we are apprehended by and placed in Christ.</a:t>
            </a:r>
          </a:p>
          <a:p>
            <a:endParaRPr lang="en-US" dirty="0"/>
          </a:p>
          <a:p>
            <a:r>
              <a:rPr lang="en-US" dirty="0" smtClean="0"/>
              <a:t>Will we believe it and live like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39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  <a:p>
            <a:r>
              <a:rPr lang="en-US" dirty="0"/>
              <a:t>Romans 8:1 “There is therefore now no condemnation to them which are </a:t>
            </a:r>
            <a:r>
              <a:rPr lang="en-US" u="sng" dirty="0"/>
              <a:t>in Christ</a:t>
            </a:r>
            <a:r>
              <a:rPr lang="en-US" dirty="0"/>
              <a:t> Jesus, who walk not after the flesh, but after the Spirit</a:t>
            </a:r>
            <a:r>
              <a:rPr lang="en-US" dirty="0" smtClean="0"/>
              <a:t>.”</a:t>
            </a:r>
          </a:p>
          <a:p>
            <a:endParaRPr lang="en-US" dirty="0"/>
          </a:p>
          <a:p>
            <a:r>
              <a:rPr lang="en-US" dirty="0"/>
              <a:t>2 Corinthians 2:14 “Now thanks be unto God, which always </a:t>
            </a:r>
            <a:r>
              <a:rPr lang="en-US" dirty="0" err="1"/>
              <a:t>causeth</a:t>
            </a:r>
            <a:r>
              <a:rPr lang="en-US" dirty="0"/>
              <a:t> us to triumph </a:t>
            </a:r>
            <a:r>
              <a:rPr lang="en-US" u="sng" dirty="0"/>
              <a:t>in Christ</a:t>
            </a:r>
            <a:r>
              <a:rPr lang="en-US" dirty="0"/>
              <a:t>, and </a:t>
            </a:r>
            <a:r>
              <a:rPr lang="en-US" dirty="0" err="1"/>
              <a:t>maketh</a:t>
            </a:r>
            <a:r>
              <a:rPr lang="en-US" dirty="0"/>
              <a:t> manifest the </a:t>
            </a:r>
            <a:r>
              <a:rPr lang="en-US" dirty="0" err="1"/>
              <a:t>savour</a:t>
            </a:r>
            <a:r>
              <a:rPr lang="en-US" dirty="0"/>
              <a:t> of his knowledge by us in every place</a:t>
            </a:r>
            <a:r>
              <a:rPr lang="en-US" dirty="0" smtClean="0"/>
              <a:t>.”</a:t>
            </a:r>
          </a:p>
          <a:p>
            <a:endParaRPr lang="en-US" dirty="0"/>
          </a:p>
          <a:p>
            <a:r>
              <a:rPr lang="en-US" dirty="0"/>
              <a:t>2 Corinthians 5:17 “Therefore if any man </a:t>
            </a:r>
            <a:r>
              <a:rPr lang="en-US" i="1" dirty="0"/>
              <a:t>be</a:t>
            </a:r>
            <a:r>
              <a:rPr lang="en-US" dirty="0"/>
              <a:t> </a:t>
            </a:r>
            <a:r>
              <a:rPr lang="en-US" u="sng" dirty="0"/>
              <a:t>in Christ</a:t>
            </a:r>
            <a:r>
              <a:rPr lang="en-US" dirty="0"/>
              <a:t>, </a:t>
            </a:r>
            <a:r>
              <a:rPr lang="en-US" i="1" dirty="0"/>
              <a:t>he is</a:t>
            </a:r>
            <a:r>
              <a:rPr lang="en-US" dirty="0"/>
              <a:t> a new creature: old things are passed away; behold, all things are become new.”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“in Christ”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76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is-IS" dirty="0" smtClean="0"/>
              <a:t>…if that I may apprehend that for which I am apprehended...”</a:t>
            </a:r>
          </a:p>
          <a:p>
            <a:endParaRPr lang="is-IS" dirty="0"/>
          </a:p>
          <a:p>
            <a:r>
              <a:rPr lang="en-US" dirty="0" smtClean="0"/>
              <a:t>We are given a purpose and job in the Kingdom of God.</a:t>
            </a:r>
          </a:p>
          <a:p>
            <a:endParaRPr lang="en-US" dirty="0"/>
          </a:p>
          <a:p>
            <a:r>
              <a:rPr lang="en-US" dirty="0" smtClean="0"/>
              <a:t>Will we neglect it or embrace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16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“Brethren, I count not myself to have apprehended: but </a:t>
            </a:r>
            <a:r>
              <a:rPr lang="en-US" i="1" dirty="0"/>
              <a:t>this </a:t>
            </a:r>
            <a:r>
              <a:rPr lang="en-US" dirty="0"/>
              <a:t>one thing </a:t>
            </a:r>
            <a:r>
              <a:rPr lang="en-US" i="1" dirty="0"/>
              <a:t>I do</a:t>
            </a:r>
            <a:r>
              <a:rPr lang="en-US" dirty="0"/>
              <a:t>, forgetting those things which are behind, and reaching forth unto those things which are before,”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Verse 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10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“I press toward the mark for the prize of the high calling of God in Christ Jesus.”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Verse 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55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As our church is in a great transition, we must adopt this same strategy and mentality as a body and as individuals.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89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“</a:t>
            </a:r>
            <a:r>
              <a:rPr lang="en-US" baseline="30000" dirty="0"/>
              <a:t>15</a:t>
            </a:r>
            <a:r>
              <a:rPr lang="en-US" dirty="0"/>
              <a:t>Let us therefore, as many as be perfect, be thus minded: and if in any thing ye be otherwise minded, God shall reveal even this unto you. </a:t>
            </a:r>
            <a:r>
              <a:rPr lang="en-US" baseline="30000" dirty="0"/>
              <a:t>16</a:t>
            </a:r>
            <a:r>
              <a:rPr lang="en-US" dirty="0"/>
              <a:t>Nevertheless, whereto we have already attained, let us walk by the same rule, let us mind the same thing.”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Verses 15-16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30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Setting the “Racing Grounds”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Philippians 3:1-11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Are you reaching forward?</a:t>
            </a:r>
          </a:p>
        </p:txBody>
      </p:sp>
    </p:spTree>
    <p:extLst>
      <p:ext uri="{BB962C8B-B14F-4D97-AF65-F5344CB8AC3E}">
        <p14:creationId xmlns:p14="http://schemas.microsoft.com/office/powerpoint/2010/main" val="147629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“</a:t>
            </a:r>
            <a:r>
              <a:rPr lang="en-US" baseline="30000" dirty="0"/>
              <a:t>1</a:t>
            </a:r>
            <a:r>
              <a:rPr lang="en-US" dirty="0"/>
              <a:t>Finally, my brethren, rejoice in the Lord. To write the same things to you, to me indeed </a:t>
            </a:r>
            <a:r>
              <a:rPr lang="en-US" i="1" dirty="0"/>
              <a:t>is</a:t>
            </a:r>
            <a:r>
              <a:rPr lang="en-US" dirty="0"/>
              <a:t> not grievous, but for you </a:t>
            </a:r>
            <a:r>
              <a:rPr lang="en-US" i="1" dirty="0"/>
              <a:t>it is </a:t>
            </a:r>
            <a:r>
              <a:rPr lang="en-US" dirty="0"/>
              <a:t>safe. </a:t>
            </a:r>
            <a:r>
              <a:rPr lang="en-US" baseline="30000" dirty="0"/>
              <a:t>2</a:t>
            </a:r>
            <a:r>
              <a:rPr lang="en-US" dirty="0"/>
              <a:t>Beware of dogs, beware of evil workers, beware of the concision. </a:t>
            </a:r>
            <a:r>
              <a:rPr lang="en-US" baseline="30000" dirty="0"/>
              <a:t>3</a:t>
            </a:r>
            <a:r>
              <a:rPr lang="en-US" dirty="0"/>
              <a:t>For we are the circumcision, which worship God in the spirit, and rejoice in Christ Jesus, and have no confidence in the flesh.”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Compare to 2 Peter 1:12-14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“</a:t>
            </a:r>
            <a:r>
              <a:rPr lang="en-US" baseline="30000" dirty="0"/>
              <a:t>4</a:t>
            </a:r>
            <a:r>
              <a:rPr lang="en-US" dirty="0"/>
              <a:t>Though I might also have confidence in the flesh. If any other man </a:t>
            </a:r>
            <a:r>
              <a:rPr lang="en-US" dirty="0" err="1"/>
              <a:t>thinketh</a:t>
            </a:r>
            <a:r>
              <a:rPr lang="en-US" dirty="0"/>
              <a:t> that he hath whereof he might trust in the flesh, I more: </a:t>
            </a:r>
            <a:r>
              <a:rPr lang="en-US" baseline="30000" dirty="0"/>
              <a:t>5</a:t>
            </a:r>
            <a:r>
              <a:rPr lang="en-US" dirty="0"/>
              <a:t>Circumcised the eighth day, of the stock of Israel, </a:t>
            </a:r>
            <a:r>
              <a:rPr lang="en-US" i="1" dirty="0"/>
              <a:t>of</a:t>
            </a:r>
            <a:r>
              <a:rPr lang="en-US" dirty="0"/>
              <a:t> the tribe of Benjamin, an Hebrew of the Hebrews; as touching the law, a Pharisee; </a:t>
            </a:r>
            <a:r>
              <a:rPr lang="en-US" baseline="30000" dirty="0"/>
              <a:t>6</a:t>
            </a:r>
            <a:r>
              <a:rPr lang="en-US" dirty="0"/>
              <a:t>Concerning zeal, persecuting the church; touching the righteousness which is in the law, blameless.”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Please turn to </a:t>
            </a:r>
            <a:r>
              <a:rPr lang="en-US" dirty="0"/>
              <a:t>Acts 7:54-8:3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92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Pre-Salvation</a:t>
            </a:r>
          </a:p>
          <a:p>
            <a:r>
              <a:rPr lang="en-US" dirty="0" smtClean="0"/>
              <a:t>“God understands my good intentions.”</a:t>
            </a:r>
          </a:p>
          <a:p>
            <a:r>
              <a:rPr lang="en-US" dirty="0" smtClean="0"/>
              <a:t>“God respects all of my great works.”</a:t>
            </a:r>
          </a:p>
          <a:p>
            <a:r>
              <a:rPr lang="en-US" dirty="0" smtClean="0"/>
              <a:t>Post-Salvation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“</a:t>
            </a:r>
            <a:r>
              <a:rPr lang="en-US" baseline="30000" dirty="0"/>
              <a:t>7</a:t>
            </a:r>
            <a:r>
              <a:rPr lang="en-US" dirty="0"/>
              <a:t>But what things were gain to me, those I counted loss for Christ. </a:t>
            </a:r>
            <a:r>
              <a:rPr lang="en-US" baseline="30000" dirty="0"/>
              <a:t>8</a:t>
            </a:r>
            <a:r>
              <a:rPr lang="en-US" dirty="0"/>
              <a:t>Yea doubtless, and I count all things </a:t>
            </a:r>
            <a:r>
              <a:rPr lang="en-US" i="1" dirty="0"/>
              <a:t>but</a:t>
            </a:r>
            <a:r>
              <a:rPr lang="en-US" dirty="0"/>
              <a:t> loss for the excellency of the knowledge of Christ Jesus my Lord: for whom I have suffered the loss of all things, and do count them </a:t>
            </a:r>
            <a:r>
              <a:rPr lang="en-US" i="1" dirty="0"/>
              <a:t>but</a:t>
            </a:r>
            <a:r>
              <a:rPr lang="en-US" dirty="0"/>
              <a:t> dung, that I may win Christ, </a:t>
            </a:r>
            <a:r>
              <a:rPr lang="en-US" baseline="30000" dirty="0"/>
              <a:t>9</a:t>
            </a:r>
            <a:r>
              <a:rPr lang="en-US" dirty="0"/>
              <a:t>And be found in him, </a:t>
            </a:r>
            <a:r>
              <a:rPr lang="en-US" u="sng" dirty="0">
                <a:solidFill>
                  <a:schemeClr val="bg1"/>
                </a:solidFill>
              </a:rPr>
              <a:t>not having mine own righteousness</a:t>
            </a:r>
            <a:r>
              <a:rPr lang="en-US" dirty="0"/>
              <a:t>, which is of the law, </a:t>
            </a:r>
            <a:r>
              <a:rPr lang="en-US" u="sng" dirty="0">
                <a:solidFill>
                  <a:schemeClr val="bg1"/>
                </a:solidFill>
              </a:rPr>
              <a:t>but that which is through the faith of Christ, the righteousness which is of God by faith</a:t>
            </a:r>
            <a:r>
              <a:rPr lang="en-US" dirty="0"/>
              <a:t>:”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Please turn to Isaiah 64:6-7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97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  <a:p>
            <a:pPr lvl="2" fontAlgn="base"/>
            <a:r>
              <a:rPr lang="en-US" dirty="0"/>
              <a:t>“</a:t>
            </a:r>
            <a:r>
              <a:rPr lang="en-US" baseline="30000" dirty="0"/>
              <a:t>10</a:t>
            </a:r>
            <a:r>
              <a:rPr lang="en-US" dirty="0"/>
              <a:t>That I may know him, and the power of his resurrection, and the fellowship of his sufferings, being made conformable unto his death; </a:t>
            </a:r>
            <a:r>
              <a:rPr lang="en-US" baseline="30000" dirty="0"/>
              <a:t>11</a:t>
            </a:r>
            <a:r>
              <a:rPr lang="en-US" dirty="0"/>
              <a:t>If by any means I might attain unto the resurrection of the dead.”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The “why” and what in return.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99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1 Thessalonians 4:16-17 “</a:t>
            </a:r>
            <a:r>
              <a:rPr lang="en-US" baseline="30000" dirty="0"/>
              <a:t>16</a:t>
            </a:r>
            <a:r>
              <a:rPr lang="en-US" dirty="0"/>
              <a:t>For the Lord himself shall descend from heaven with a shout, with the voice of the archangel, and with the trump of God: and the dead in Christ shall rise first: </a:t>
            </a:r>
            <a:r>
              <a:rPr lang="en-US" baseline="30000" dirty="0"/>
              <a:t>17</a:t>
            </a:r>
            <a:r>
              <a:rPr lang="en-US" dirty="0"/>
              <a:t>Then we which are alive </a:t>
            </a:r>
            <a:r>
              <a:rPr lang="en-US" i="1" dirty="0"/>
              <a:t>and</a:t>
            </a:r>
            <a:r>
              <a:rPr lang="en-US" dirty="0"/>
              <a:t> remain shall be caught up together with them in the clouds, to meet the Lord in the air: and so shall we ever be with the Lord.”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Looking forward to that “absent from the body but present with the Lord” state of being in the near future.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6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“Not as though I had already attained, either were already perfect: but I follow after, if that I may apprehend that for which also I am apprehended of Christ Jesus.”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Verse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46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103</TotalTime>
  <Words>835</Words>
  <Application>Microsoft Macintosh PowerPoint</Application>
  <PresentationFormat>On-screen Show (16:9)</PresentationFormat>
  <Paragraphs>54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Adelle-Regular</vt:lpstr>
      <vt:lpstr>Apple Chancery</vt:lpstr>
      <vt:lpstr>Calibri</vt:lpstr>
      <vt:lpstr>Trebuchet MS</vt:lpstr>
      <vt:lpstr>Arial</vt:lpstr>
      <vt:lpstr>Default</vt:lpstr>
      <vt:lpstr>Reaching Forward</vt:lpstr>
      <vt:lpstr>Philippians 3:1-11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Philippians 3:12-16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Microsoft Office User</cp:lastModifiedBy>
  <cp:revision>24</cp:revision>
  <dcterms:created xsi:type="dcterms:W3CDTF">2014-03-26T14:03:34Z</dcterms:created>
  <dcterms:modified xsi:type="dcterms:W3CDTF">2016-11-13T02:48:33Z</dcterms:modified>
</cp:coreProperties>
</file>